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6" r:id="rId2"/>
    <p:sldId id="284" r:id="rId3"/>
    <p:sldId id="296" r:id="rId4"/>
    <p:sldId id="304" r:id="rId5"/>
    <p:sldId id="286" r:id="rId6"/>
    <p:sldId id="305" r:id="rId7"/>
    <p:sldId id="307" r:id="rId8"/>
    <p:sldId id="285" r:id="rId9"/>
    <p:sldId id="297" r:id="rId10"/>
    <p:sldId id="289" r:id="rId11"/>
    <p:sldId id="287" r:id="rId12"/>
    <p:sldId id="288" r:id="rId13"/>
    <p:sldId id="298" r:id="rId14"/>
    <p:sldId id="278" r:id="rId15"/>
    <p:sldId id="314" r:id="rId16"/>
    <p:sldId id="315" r:id="rId17"/>
    <p:sldId id="313" r:id="rId18"/>
    <p:sldId id="312" r:id="rId19"/>
    <p:sldId id="290" r:id="rId20"/>
    <p:sldId id="308" r:id="rId21"/>
    <p:sldId id="292" r:id="rId22"/>
    <p:sldId id="293" r:id="rId23"/>
    <p:sldId id="295" r:id="rId24"/>
    <p:sldId id="309" r:id="rId25"/>
    <p:sldId id="310" r:id="rId26"/>
    <p:sldId id="311" r:id="rId27"/>
    <p:sldId id="291" r:id="rId28"/>
    <p:sldId id="294" r:id="rId29"/>
    <p:sldId id="299" r:id="rId30"/>
    <p:sldId id="282" r:id="rId31"/>
    <p:sldId id="279" r:id="rId32"/>
    <p:sldId id="301" r:id="rId33"/>
    <p:sldId id="268" r:id="rId34"/>
    <p:sldId id="302" r:id="rId35"/>
    <p:sldId id="280" r:id="rId36"/>
    <p:sldId id="283" r:id="rId37"/>
    <p:sldId id="281" r:id="rId38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6619" autoAdjust="0"/>
  </p:normalViewPr>
  <p:slideViewPr>
    <p:cSldViewPr>
      <p:cViewPr varScale="1">
        <p:scale>
          <a:sx n="86" d="100"/>
          <a:sy n="86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863359" y="2524569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769753" y="1610255"/>
            <a:ext cx="5610559" cy="3019142"/>
            <a:chOff x="1557908" y="6212"/>
            <a:chExt cx="9073008" cy="523845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05892" y="6212"/>
              <a:ext cx="432047" cy="126206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Begining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40768"/>
            <a:ext cx="3711178" cy="49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923928" y="1628800"/>
            <a:ext cx="51978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pic>
        <p:nvPicPr>
          <p:cNvPr id="1027" name="Picture 3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 &amp; Applications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126876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>
                <a:solidFill>
                  <a:schemeClr val="tx1"/>
                </a:solidFill>
              </a:rPr>
              <a:t>Human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Defined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678937" y="4536997"/>
            <a:ext cx="1575961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7"/>
            <a:ext cx="3002415" cy="1472932"/>
            <a:chOff x="8830715" y="4804620"/>
            <a:chExt cx="2943706" cy="1963395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 err="1">
                  <a:latin typeface="Arial" pitchFamily="34" charset="0"/>
                  <a:cs typeface="Arial" pitchFamily="34" charset="0"/>
                </a:rPr>
                <a:t>Modeling</a:t>
              </a:r>
              <a:r>
                <a:rPr lang="en-GB" sz="1600" dirty="0">
                  <a:latin typeface="Arial" pitchFamily="34" charset="0"/>
                  <a:cs typeface="Arial" pitchFamily="34" charset="0"/>
                </a:rPr>
                <a:t>/Simulation/Prediction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612770" y="4594394"/>
            <a:ext cx="2146573" cy="1462129"/>
            <a:chOff x="8830715" y="4804620"/>
            <a:chExt cx="2100734" cy="733208"/>
          </a:xfrm>
        </p:grpSpPr>
        <p:sp>
          <p:nvSpPr>
            <p:cNvPr id="151" name="Rectangle 150"/>
            <p:cNvSpPr/>
            <p:nvPr/>
          </p:nvSpPr>
          <p:spPr>
            <a:xfrm>
              <a:off x="8830715" y="5059376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678937" y="1788747"/>
            <a:ext cx="1991018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6444208" cy="32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1174883" y="2132030"/>
            <a:ext cx="4055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7722" y="160787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Initialize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7722" y="2621219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7722" y="3634562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7722" y="4647905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7722" y="566124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/>
          <p:nvPr/>
        </p:nvCxnSpPr>
        <p:spPr>
          <a:xfrm>
            <a:off x="2725894" y="2039924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5894" y="3053267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5894" y="4066610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5894" y="5079953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4066" y="2837243"/>
            <a:ext cx="12700" cy="304002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9512" y="412642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5270" y="3850586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546319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4664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Machine Leaning – Problem type</a:t>
            </a:r>
            <a:endParaRPr lang="fr-FR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3242155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3212976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804572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47049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77687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5079929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2352417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746864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753345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431627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B3715F3C-C804-4D52-9509-DF6E40381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546319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4896E080-A3DB-4841-9AF2-3F3091D5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4664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F214F0-B2C6-4E4A-BD67-B13E9E60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Leaning</a:t>
            </a:r>
            <a:r>
              <a:rPr lang="fr-FR" dirty="0"/>
              <a:t> – </a:t>
            </a:r>
            <a:r>
              <a:rPr lang="fr-FR" dirty="0" err="1"/>
              <a:t>Problem</a:t>
            </a:r>
            <a:r>
              <a:rPr lang="fr-FR" dirty="0"/>
              <a:t> type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170DD7-9090-4D3D-981D-357DE53AC63E}"/>
              </a:ext>
            </a:extLst>
          </p:cNvPr>
          <p:cNvGrpSpPr/>
          <p:nvPr/>
        </p:nvGrpSpPr>
        <p:grpSpPr>
          <a:xfrm>
            <a:off x="2483768" y="3242155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80A22FB0-4B80-44CF-882B-145BE8C8D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37">
              <a:extLst>
                <a:ext uri="{FF2B5EF4-FFF2-40B4-BE49-F238E27FC236}">
                  <a16:creationId xmlns:a16="http://schemas.microsoft.com/office/drawing/2014/main" id="{F7B7FA75-20F5-41D1-9592-D9092346BA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38">
              <a:extLst>
                <a:ext uri="{FF2B5EF4-FFF2-40B4-BE49-F238E27FC236}">
                  <a16:creationId xmlns:a16="http://schemas.microsoft.com/office/drawing/2014/main" id="{D8477127-8293-402C-BD30-F1DF34427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39">
              <a:extLst>
                <a:ext uri="{FF2B5EF4-FFF2-40B4-BE49-F238E27FC236}">
                  <a16:creationId xmlns:a16="http://schemas.microsoft.com/office/drawing/2014/main" id="{E6CD0772-A518-4732-971F-B3A88061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Rectangle 40">
              <a:extLst>
                <a:ext uri="{FF2B5EF4-FFF2-40B4-BE49-F238E27FC236}">
                  <a16:creationId xmlns:a16="http://schemas.microsoft.com/office/drawing/2014/main" id="{43603103-478E-4669-A282-F9A948AA5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Rectangle 41">
              <a:extLst>
                <a:ext uri="{FF2B5EF4-FFF2-40B4-BE49-F238E27FC236}">
                  <a16:creationId xmlns:a16="http://schemas.microsoft.com/office/drawing/2014/main" id="{184ECE01-91A3-44F1-880E-96269B8B3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82D9539E-9791-425D-A536-41C39F60A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E9191758-7E81-4F58-A133-F47884D75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44">
              <a:extLst>
                <a:ext uri="{FF2B5EF4-FFF2-40B4-BE49-F238E27FC236}">
                  <a16:creationId xmlns:a16="http://schemas.microsoft.com/office/drawing/2014/main" id="{F9C19E87-8CC1-4F5D-B285-95DB45A6C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45">
              <a:extLst>
                <a:ext uri="{FF2B5EF4-FFF2-40B4-BE49-F238E27FC236}">
                  <a16:creationId xmlns:a16="http://schemas.microsoft.com/office/drawing/2014/main" id="{6A2745FC-81F1-4B96-BD20-B0A1F3F14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Rectangle 46">
              <a:extLst>
                <a:ext uri="{FF2B5EF4-FFF2-40B4-BE49-F238E27FC236}">
                  <a16:creationId xmlns:a16="http://schemas.microsoft.com/office/drawing/2014/main" id="{5F4CAD11-5B85-4883-A1F3-3BA27D86A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47">
              <a:extLst>
                <a:ext uri="{FF2B5EF4-FFF2-40B4-BE49-F238E27FC236}">
                  <a16:creationId xmlns:a16="http://schemas.microsoft.com/office/drawing/2014/main" id="{B71E25C3-37EC-4519-99AF-C47938443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48">
              <a:extLst>
                <a:ext uri="{FF2B5EF4-FFF2-40B4-BE49-F238E27FC236}">
                  <a16:creationId xmlns:a16="http://schemas.microsoft.com/office/drawing/2014/main" id="{180E6EBC-29BD-4F27-958B-B1942D0C2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49">
              <a:extLst>
                <a:ext uri="{FF2B5EF4-FFF2-40B4-BE49-F238E27FC236}">
                  <a16:creationId xmlns:a16="http://schemas.microsoft.com/office/drawing/2014/main" id="{559BA860-2F77-4269-A3A0-0379826E0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Rectangle 50">
              <a:extLst>
                <a:ext uri="{FF2B5EF4-FFF2-40B4-BE49-F238E27FC236}">
                  <a16:creationId xmlns:a16="http://schemas.microsoft.com/office/drawing/2014/main" id="{0934935A-BDA5-4599-A652-ED294757A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id="{9AFA876C-0D2B-40AE-8F7B-FA2D78E88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Rectangle 52">
              <a:extLst>
                <a:ext uri="{FF2B5EF4-FFF2-40B4-BE49-F238E27FC236}">
                  <a16:creationId xmlns:a16="http://schemas.microsoft.com/office/drawing/2014/main" id="{A9C5348B-BF94-4D33-ADAC-FC7CDE38C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53">
              <a:extLst>
                <a:ext uri="{FF2B5EF4-FFF2-40B4-BE49-F238E27FC236}">
                  <a16:creationId xmlns:a16="http://schemas.microsoft.com/office/drawing/2014/main" id="{501B0E51-A515-4E95-B9BF-170E885F9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54">
              <a:extLst>
                <a:ext uri="{FF2B5EF4-FFF2-40B4-BE49-F238E27FC236}">
                  <a16:creationId xmlns:a16="http://schemas.microsoft.com/office/drawing/2014/main" id="{BACA3F18-26F2-4B8D-9C20-D40DD6F51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55">
              <a:extLst>
                <a:ext uri="{FF2B5EF4-FFF2-40B4-BE49-F238E27FC236}">
                  <a16:creationId xmlns:a16="http://schemas.microsoft.com/office/drawing/2014/main" id="{88E4E48C-CFE0-4329-82BE-A6BE166AE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Rectangle 56">
              <a:extLst>
                <a:ext uri="{FF2B5EF4-FFF2-40B4-BE49-F238E27FC236}">
                  <a16:creationId xmlns:a16="http://schemas.microsoft.com/office/drawing/2014/main" id="{EE0EA6B3-4878-4A06-886D-361DAD744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57">
              <a:extLst>
                <a:ext uri="{FF2B5EF4-FFF2-40B4-BE49-F238E27FC236}">
                  <a16:creationId xmlns:a16="http://schemas.microsoft.com/office/drawing/2014/main" id="{2A871BC4-8C67-4503-B947-05ADD4D73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300A4FDF-01A0-45A9-87A1-18A571BA0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59">
              <a:extLst>
                <a:ext uri="{FF2B5EF4-FFF2-40B4-BE49-F238E27FC236}">
                  <a16:creationId xmlns:a16="http://schemas.microsoft.com/office/drawing/2014/main" id="{9D0DC058-9C8A-4C20-B400-B462B13B2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60">
              <a:extLst>
                <a:ext uri="{FF2B5EF4-FFF2-40B4-BE49-F238E27FC236}">
                  <a16:creationId xmlns:a16="http://schemas.microsoft.com/office/drawing/2014/main" id="{46D4BE49-6A91-4FC2-913D-290C59A05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61">
              <a:extLst>
                <a:ext uri="{FF2B5EF4-FFF2-40B4-BE49-F238E27FC236}">
                  <a16:creationId xmlns:a16="http://schemas.microsoft.com/office/drawing/2014/main" id="{FDDDA018-DB0F-4224-BEBF-D3FECA450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9" name="Cylinder 48">
            <a:extLst>
              <a:ext uri="{FF2B5EF4-FFF2-40B4-BE49-F238E27FC236}">
                <a16:creationId xmlns:a16="http://schemas.microsoft.com/office/drawing/2014/main" id="{B85A74C4-9DA1-45BF-A6F9-255770FFF82D}"/>
              </a:ext>
            </a:extLst>
          </p:cNvPr>
          <p:cNvSpPr/>
          <p:nvPr/>
        </p:nvSpPr>
        <p:spPr>
          <a:xfrm>
            <a:off x="632400" y="3212976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AB57958-6D9D-4A99-9A3D-2637890C8FE3}"/>
              </a:ext>
            </a:extLst>
          </p:cNvPr>
          <p:cNvSpPr/>
          <p:nvPr/>
        </p:nvSpPr>
        <p:spPr>
          <a:xfrm>
            <a:off x="1649831" y="3804572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90059482-34B8-42CD-AE0C-E817BB7B59D2}"/>
              </a:ext>
            </a:extLst>
          </p:cNvPr>
          <p:cNvSpPr/>
          <p:nvPr/>
        </p:nvSpPr>
        <p:spPr>
          <a:xfrm rot="19181153">
            <a:off x="3874664" y="247049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D48C373-988B-4532-BB67-DF6EE929FC3C}"/>
              </a:ext>
            </a:extLst>
          </p:cNvPr>
          <p:cNvSpPr/>
          <p:nvPr/>
        </p:nvSpPr>
        <p:spPr>
          <a:xfrm>
            <a:off x="3968348" y="377687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98C1E4D-8009-45DC-8FFC-19897CE096F0}"/>
              </a:ext>
            </a:extLst>
          </p:cNvPr>
          <p:cNvSpPr/>
          <p:nvPr/>
        </p:nvSpPr>
        <p:spPr>
          <a:xfrm rot="1898647">
            <a:off x="3968348" y="5079929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00C898-2106-4F9E-BB5D-B384DFD7A3A3}"/>
              </a:ext>
            </a:extLst>
          </p:cNvPr>
          <p:cNvSpPr txBox="1"/>
          <p:nvPr/>
        </p:nvSpPr>
        <p:spPr>
          <a:xfrm rot="19232059">
            <a:off x="4000314" y="2352417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8206AD-0770-47D1-91A0-1D629D9D7A3C}"/>
              </a:ext>
            </a:extLst>
          </p:cNvPr>
          <p:cNvSpPr txBox="1"/>
          <p:nvPr/>
        </p:nvSpPr>
        <p:spPr>
          <a:xfrm>
            <a:off x="3779912" y="3746864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0846CD-7E0E-4D7B-90EE-C3B5E8B3F689}"/>
              </a:ext>
            </a:extLst>
          </p:cNvPr>
          <p:cNvSpPr txBox="1"/>
          <p:nvPr/>
        </p:nvSpPr>
        <p:spPr>
          <a:xfrm rot="1927741">
            <a:off x="4117198" y="4753345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D773D7C-F96A-40E8-A642-3C507455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431627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9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1" grpId="0"/>
      <p:bldP spid="57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Neuron</a:t>
            </a:r>
            <a:r>
              <a:rPr lang="fr-FR" dirty="0"/>
              <a:t> Network</a:t>
            </a:r>
            <a:endParaRPr lang="en-US" dirty="0"/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961"/>
            <a:ext cx="2857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392216"/>
            <a:ext cx="422343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058" y="5001801"/>
            <a:ext cx="1743358" cy="130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Implications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 &amp; Applications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allAtOnce" animBg="1"/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Neuron</a:t>
            </a:r>
            <a:r>
              <a:rPr lang="fr-FR" dirty="0"/>
              <a:t> Network - Learning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sz="2400" dirty="0"/>
              <a:t>Convolution network</a:t>
            </a:r>
            <a:endParaRPr lang="en-US" sz="2400" dirty="0"/>
          </a:p>
        </p:txBody>
      </p:sp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" y="1340768"/>
            <a:ext cx="909322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4122459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Recurrent</a:t>
            </a:r>
            <a:r>
              <a:rPr lang="fr-FR" dirty="0"/>
              <a:t> Neural Networks</a:t>
            </a:r>
            <a:endParaRPr lang="en-US" dirty="0"/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generator of 3D Generative Adversarial Network (3D-GA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58455"/>
            <a:ext cx="8935360" cy="29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Networks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3848" y="1772815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endParaRPr lang="fr-FR" dirty="0"/>
          </a:p>
          <a:p>
            <a:r>
              <a:rPr lang="fr-FR" dirty="0"/>
              <a:t>1.080.000 Dim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6238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93472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495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endParaRPr lang="fr-FR" dirty="0"/>
          </a:p>
          <a:p>
            <a:r>
              <a:rPr lang="fr-FR" dirty="0"/>
              <a:t>1.080.000 Dim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6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  <a:p>
            <a:endParaRPr lang="fr-FR" dirty="0"/>
          </a:p>
          <a:p>
            <a:r>
              <a:rPr lang="fr-FR" dirty="0"/>
              <a:t>1.080.000 Dim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041577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2" y="3483273"/>
            <a:ext cx="2269027" cy="22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8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Data </a:t>
            </a:r>
            <a:r>
              <a:rPr lang="fr-FR" dirty="0" err="1"/>
              <a:t>Generation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4" y="1484784"/>
            <a:ext cx="78470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Implications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09817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4284941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947372" y="2264344"/>
            <a:ext cx="3249257" cy="2715902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Singularity</a:t>
            </a:r>
            <a:endParaRPr 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26" name="Picture 2" descr="https://s1.qwant.com/thumbr/0x0/2/c/77c9befc28c906f61fafd8bc311d50ae15c55ecbc4ba285332fb295072f919/fourmis_big.jpg?u=http%3A%2F%2Fblog.dinett-illustration.com%2Fwp-content%2Fuploads%2F2013%2F12%2Ffourmis_big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64" y="1366406"/>
            <a:ext cx="2570712" cy="205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8" y="3943114"/>
            <a:ext cx="2499665" cy="187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4" y="1393822"/>
            <a:ext cx="2913313" cy="318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0615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Turing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Background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1318" y="3284984"/>
            <a:ext cx="4755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Nature’s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for Learning And </a:t>
            </a:r>
            <a:r>
              <a:rPr lang="fr-FR" dirty="0" err="1"/>
              <a:t>Prospering</a:t>
            </a:r>
            <a:r>
              <a:rPr lang="fr-FR" dirty="0"/>
              <a:t> in a </a:t>
            </a:r>
            <a:r>
              <a:rPr lang="fr-FR" dirty="0" err="1"/>
              <a:t>Complex</a:t>
            </a:r>
            <a:r>
              <a:rPr lang="fr-FR" dirty="0"/>
              <a:t>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10036</TotalTime>
  <Words>808</Words>
  <Application>Microsoft Office PowerPoint</Application>
  <PresentationFormat>On-screen Show (4:3)</PresentationFormat>
  <Paragraphs>302</Paragraphs>
  <Slides>37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Open Sans</vt:lpstr>
      <vt:lpstr>Office Theme</vt:lpstr>
      <vt:lpstr>ARTIFICIAL INTELLIGENCE</vt:lpstr>
      <vt:lpstr>Artificial Intelligence - Agenda</vt:lpstr>
      <vt:lpstr>ARTIFICIAL INTELLIGENCE</vt:lpstr>
      <vt:lpstr>NATURAL INTELLIGENCE</vt:lpstr>
      <vt:lpstr>What is Artificial Intelligence ?</vt:lpstr>
      <vt:lpstr>The Turing Test</vt:lpstr>
      <vt:lpstr>Mathematical Background</vt:lpstr>
      <vt:lpstr>What is Artificial Intelligence ?</vt:lpstr>
      <vt:lpstr>ARTIFICIAL INTELLIGENCE</vt:lpstr>
      <vt:lpstr>Artificial intelligence – Begining </vt:lpstr>
      <vt:lpstr>Artificial Intelligence - History</vt:lpstr>
      <vt:lpstr>Artificial Intelligence - History</vt:lpstr>
      <vt:lpstr>ARTIFICIAL INTELLIGENCE</vt:lpstr>
      <vt:lpstr>Artificial Intelligence PowerPoint Template</vt:lpstr>
      <vt:lpstr>Artificial Intelligence - Genetic Algorithm</vt:lpstr>
      <vt:lpstr>Artificial Intelligence - Genetic Algorithm</vt:lpstr>
      <vt:lpstr>PowerPoint Presentation</vt:lpstr>
      <vt:lpstr>Machine Leaning – Problem type</vt:lpstr>
      <vt:lpstr>Artificial Intelligence – Neuron Network</vt:lpstr>
      <vt:lpstr>Artificial Intelligence – Neuron Network - Learning</vt:lpstr>
      <vt:lpstr>Artificial intelligence – Convolution network</vt:lpstr>
      <vt:lpstr>Artificial intelligence – Recurrent Neural Networks</vt:lpstr>
      <vt:lpstr>Artificial Intelligence – Generative Adversarial Networks</vt:lpstr>
      <vt:lpstr>Artificial Intelligence – Dimension Reduction</vt:lpstr>
      <vt:lpstr>Artificial Intelligence – Dimension Reduction</vt:lpstr>
      <vt:lpstr>Artificial Intelligence – Dimension Reduction</vt:lpstr>
      <vt:lpstr>Artificiel Intelligence – Semantic Space</vt:lpstr>
      <vt:lpstr>Artificiel Intelligence – Data Generation</vt:lpstr>
      <vt:lpstr>ARTIFICIAL INTELLIGENCE</vt:lpstr>
      <vt:lpstr>Artificial Intelligence PowerPoint Template</vt:lpstr>
      <vt:lpstr>Artificial Intelligence – AI Self Creation</vt:lpstr>
      <vt:lpstr>Artificial Intelligence - Singularity</vt:lpstr>
      <vt:lpstr>PowerPoint Presentation</vt:lpstr>
      <vt:lpstr>PowerPoint Presentation</vt:lpstr>
      <vt:lpstr>Artificial Intelligence PowerPoint Template</vt:lpstr>
      <vt:lpstr>PowerPoint Presentation</vt:lpstr>
      <vt:lpstr>Artificial Intelligence PowerPoint Template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David Carbonel</cp:lastModifiedBy>
  <cp:revision>199</cp:revision>
  <dcterms:created xsi:type="dcterms:W3CDTF">2013-09-12T13:05:01Z</dcterms:created>
  <dcterms:modified xsi:type="dcterms:W3CDTF">2018-11-07T21:34:33Z</dcterms:modified>
</cp:coreProperties>
</file>